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65" r:id="rId2"/>
    <p:sldId id="364" r:id="rId3"/>
    <p:sldId id="274" r:id="rId4"/>
    <p:sldId id="346" r:id="rId5"/>
    <p:sldId id="283" r:id="rId6"/>
    <p:sldId id="337" r:id="rId7"/>
    <p:sldId id="363" r:id="rId8"/>
    <p:sldId id="348" r:id="rId9"/>
    <p:sldId id="349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990033"/>
    <a:srgbClr val="AFD7FB"/>
    <a:srgbClr val="C80043"/>
    <a:srgbClr val="FF6598"/>
    <a:srgbClr val="FF5D5D"/>
    <a:srgbClr val="FFA7A7"/>
    <a:srgbClr val="FFE07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074A9CD2-CEDD-4C6F-9FE5-78ABE0B5CFDB}" type="datetimeFigureOut">
              <a:rPr lang="ru-RU"/>
              <a:pPr>
                <a:defRPr/>
              </a:pPr>
              <a:t>29.09.2016</a:t>
            </a:fld>
            <a:endParaRPr lang="ru-RU"/>
          </a:p>
        </p:txBody>
      </p:sp>
      <p:sp>
        <p:nvSpPr>
          <p:cNvPr id="235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9D0196D1-83B1-4EFE-AA48-DD900A1669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b="1" smtClean="0"/>
              <a:t>С началом ядерной эры "счетчик Гейгера" стал феноменом массовой культуры и в некоторые периоды истории (например, после Чернобыльской катастрофы) активно раскупался населением.</a:t>
            </a: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06CCD0-A6CD-457F-A4FE-7EB90D119EFF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AED21-AA05-4548-A618-2DB7E858BD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89F98-25A4-47A0-BACA-FCBF9AFA56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4981D-F7B2-4B1A-842F-93520F108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F55B5-2670-4664-B934-A99F237204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0AF45-5203-4AA9-AA59-C22B27BC11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A5776-5A41-4FD2-97BE-DFBFAE5AF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58AC3-24CF-421F-861B-3C9F01D28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94776-3B4F-4BCC-853B-982A8EE36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D695F-FD05-4AB9-B4DC-343095D7E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9B945-A482-4D4E-85C7-622272FEF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C93F2-5A4C-4731-BA5F-6496FCB1E7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0154FE8A-79BA-4A85-905B-9BAE4F0BE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://markx.narod.ru/pic/vilson.gif" TargetMode="External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annalv.narod.ru/pic/vilson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ChangeArrowheads="1"/>
          </p:cNvSpPr>
          <p:nvPr/>
        </p:nvSpPr>
        <p:spPr bwMode="auto">
          <a:xfrm>
            <a:off x="395288" y="3573463"/>
            <a:ext cx="1543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800" b="1"/>
              <a:t>Г.Гейгер</a:t>
            </a:r>
            <a:r>
              <a:rPr lang="ru-RU" sz="1800"/>
              <a:t> </a:t>
            </a:r>
          </a:p>
          <a:p>
            <a:pPr algn="ctr"/>
            <a:r>
              <a:rPr lang="ru-RU" sz="1800"/>
              <a:t> (1882–1945)</a:t>
            </a:r>
          </a:p>
        </p:txBody>
      </p:sp>
      <p:pic>
        <p:nvPicPr>
          <p:cNvPr id="4099" name="Picture 11" descr="img_008955_ma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4508500"/>
            <a:ext cx="3240088" cy="1878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0" name="Picture 13" descr="i_163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2411413" y="1412875"/>
            <a:ext cx="34559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2411413" y="2492375"/>
            <a:ext cx="41767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000"/>
              <a:t>1 — герметически запаянная</a:t>
            </a:r>
          </a:p>
          <a:p>
            <a:pPr eaLnBrk="0" hangingPunct="0"/>
            <a:r>
              <a:rPr lang="ru-RU" sz="2000"/>
              <a:t>        стеклянная трубка; </a:t>
            </a:r>
          </a:p>
          <a:p>
            <a:pPr eaLnBrk="0" hangingPunct="0"/>
            <a:r>
              <a:rPr lang="ru-RU" sz="2000"/>
              <a:t>2 — катод; </a:t>
            </a:r>
          </a:p>
          <a:p>
            <a:pPr eaLnBrk="0" hangingPunct="0"/>
            <a:r>
              <a:rPr lang="ru-RU" sz="2000"/>
              <a:t>3 — вывод катода; </a:t>
            </a:r>
          </a:p>
          <a:p>
            <a:pPr eaLnBrk="0" hangingPunct="0"/>
            <a:r>
              <a:rPr lang="ru-RU" sz="2000"/>
              <a:t>4 — анод (тонкая проволока). </a:t>
            </a:r>
          </a:p>
        </p:txBody>
      </p:sp>
      <p:pic>
        <p:nvPicPr>
          <p:cNvPr id="4102" name="Picture 2" descr="http://www.physbook.ru/images/thumb/4/49/Aksen-22.4.jpg/400px-Aksen-22.4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25" y="1628775"/>
            <a:ext cx="2773363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Прямоугольник 14"/>
          <p:cNvSpPr>
            <a:spLocks noChangeArrowheads="1"/>
          </p:cNvSpPr>
          <p:nvPr/>
        </p:nvSpPr>
        <p:spPr bwMode="auto">
          <a:xfrm>
            <a:off x="3132138" y="188913"/>
            <a:ext cx="4494212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solidFill>
                  <a:srgbClr val="C00000"/>
                </a:solidFill>
              </a:rPr>
              <a:t>Счетчик Гейгера </a:t>
            </a:r>
          </a:p>
          <a:p>
            <a:pPr algn="ctr"/>
            <a:r>
              <a:rPr lang="ru-RU" sz="4000" b="1">
                <a:solidFill>
                  <a:srgbClr val="C00000"/>
                </a:solidFill>
              </a:rPr>
              <a:t>1908г.</a:t>
            </a:r>
            <a:endParaRPr lang="ru-RU" sz="4000">
              <a:solidFill>
                <a:srgbClr val="C00000"/>
              </a:solidFill>
            </a:endParaRPr>
          </a:p>
        </p:txBody>
      </p:sp>
      <p:pic>
        <p:nvPicPr>
          <p:cNvPr id="4104" name="Picture 2" descr="http://1.bp.blogspot.com/-Nu3FNfAIo5c/UFSyQNfD_0I/AAAAAAAAJ8A/Zrufydc1wY4/s1600/geiger.jpg"/>
          <p:cNvPicPr>
            <a:picLocks noChangeAspect="1" noChangeArrowheads="1"/>
          </p:cNvPicPr>
          <p:nvPr/>
        </p:nvPicPr>
        <p:blipFill>
          <a:blip r:embed="rId6">
            <a:lum bright="10000"/>
          </a:blip>
          <a:srcRect/>
          <a:stretch>
            <a:fillRect/>
          </a:stretch>
        </p:blipFill>
        <p:spPr bwMode="auto">
          <a:xfrm>
            <a:off x="323850" y="908050"/>
            <a:ext cx="1871663" cy="2611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5" name="Picture 18" descr="17b-i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0425" y="4508500"/>
            <a:ext cx="2855913" cy="1835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106" name="TextBox 18"/>
          <p:cNvSpPr txBox="1">
            <a:spLocks noChangeArrowheads="1"/>
          </p:cNvSpPr>
          <p:nvPr/>
        </p:nvSpPr>
        <p:spPr bwMode="auto">
          <a:xfrm>
            <a:off x="4067175" y="1773238"/>
            <a:ext cx="777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/>
              <a:t>аргон</a:t>
            </a:r>
          </a:p>
        </p:txBody>
      </p:sp>
      <p:sp>
        <p:nvSpPr>
          <p:cNvPr id="4107" name="Номер слайда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B50422-3C46-4320-98FF-28B9F9E9AE93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ChangeArrowheads="1"/>
          </p:cNvSpPr>
          <p:nvPr/>
        </p:nvSpPr>
        <p:spPr bwMode="auto">
          <a:xfrm>
            <a:off x="395288" y="3573463"/>
            <a:ext cx="1543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800" b="1"/>
              <a:t>Г.Гейгер</a:t>
            </a:r>
            <a:r>
              <a:rPr lang="ru-RU" sz="1800"/>
              <a:t> </a:t>
            </a:r>
          </a:p>
          <a:p>
            <a:pPr algn="ctr"/>
            <a:r>
              <a:rPr lang="ru-RU" sz="1800"/>
              <a:t> (1882–1945)</a:t>
            </a:r>
          </a:p>
        </p:txBody>
      </p:sp>
      <p:pic>
        <p:nvPicPr>
          <p:cNvPr id="5123" name="Picture 2" descr="http://www.physbook.ru/images/thumb/4/49/Aksen-22.4.jpg/400px-Aksen-22.4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313" y="3068638"/>
            <a:ext cx="2808287" cy="240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Прямоугольник 14"/>
          <p:cNvSpPr>
            <a:spLocks noChangeArrowheads="1"/>
          </p:cNvSpPr>
          <p:nvPr/>
        </p:nvSpPr>
        <p:spPr bwMode="auto">
          <a:xfrm>
            <a:off x="2627313" y="188913"/>
            <a:ext cx="4494212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solidFill>
                  <a:srgbClr val="C00000"/>
                </a:solidFill>
              </a:rPr>
              <a:t>Счетчик Гейгера </a:t>
            </a:r>
          </a:p>
          <a:p>
            <a:pPr algn="ctr"/>
            <a:r>
              <a:rPr lang="ru-RU" sz="4000" b="1">
                <a:solidFill>
                  <a:srgbClr val="C00000"/>
                </a:solidFill>
              </a:rPr>
              <a:t>1908г.</a:t>
            </a:r>
            <a:endParaRPr lang="ru-RU" sz="4000">
              <a:solidFill>
                <a:srgbClr val="C00000"/>
              </a:solidFill>
            </a:endParaRPr>
          </a:p>
        </p:txBody>
      </p:sp>
      <p:pic>
        <p:nvPicPr>
          <p:cNvPr id="5125" name="Picture 2" descr="http://1.bp.blogspot.com/-Nu3FNfAIo5c/UFSyQNfD_0I/AAAAAAAAJ8A/Zrufydc1wY4/s1600/geiger.jpg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323850" y="908050"/>
            <a:ext cx="1871663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8" descr="17b-i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3213" y="1557338"/>
            <a:ext cx="2160587" cy="1387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127" name="TextBox 11"/>
          <p:cNvSpPr txBox="1">
            <a:spLocks noChangeArrowheads="1"/>
          </p:cNvSpPr>
          <p:nvPr/>
        </p:nvSpPr>
        <p:spPr bwMode="auto">
          <a:xfrm>
            <a:off x="5076825" y="1484313"/>
            <a:ext cx="37068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- при попадании заряженной частицы происходит </a:t>
            </a:r>
            <a:r>
              <a:rPr lang="ru-RU" sz="2400">
                <a:solidFill>
                  <a:srgbClr val="C00000"/>
                </a:solidFill>
              </a:rPr>
              <a:t>ионизация молекул  газа</a:t>
            </a:r>
          </a:p>
        </p:txBody>
      </p:sp>
      <p:sp>
        <p:nvSpPr>
          <p:cNvPr id="5128" name="TextBox 15"/>
          <p:cNvSpPr txBox="1">
            <a:spLocks noChangeArrowheads="1"/>
          </p:cNvSpPr>
          <p:nvPr/>
        </p:nvSpPr>
        <p:spPr bwMode="auto">
          <a:xfrm>
            <a:off x="5435600" y="3500438"/>
            <a:ext cx="36004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- в сильном эл. поле образуется электронно-ионная лавина - </a:t>
            </a:r>
            <a:r>
              <a:rPr lang="ru-RU" sz="2400">
                <a:solidFill>
                  <a:srgbClr val="C00000"/>
                </a:solidFill>
              </a:rPr>
              <a:t>разряд в газе (эл. ток)</a:t>
            </a:r>
          </a:p>
        </p:txBody>
      </p:sp>
      <p:sp>
        <p:nvSpPr>
          <p:cNvPr id="5129" name="Прямоугольник 16"/>
          <p:cNvSpPr>
            <a:spLocks noChangeArrowheads="1"/>
          </p:cNvSpPr>
          <p:nvPr/>
        </p:nvSpPr>
        <p:spPr bwMode="auto">
          <a:xfrm>
            <a:off x="863600" y="5373688"/>
            <a:ext cx="82804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Регистрируется только факт пролета частицы. Недостаток прибора: мало информации.</a:t>
            </a:r>
          </a:p>
          <a:p>
            <a:r>
              <a:rPr lang="ru-RU" sz="2400"/>
              <a:t>Достоинства прибора: прост в эксплуатации.</a:t>
            </a:r>
          </a:p>
          <a:p>
            <a:r>
              <a:rPr lang="ru-RU" sz="2400"/>
              <a:t> </a:t>
            </a:r>
          </a:p>
        </p:txBody>
      </p:sp>
      <p:sp>
        <p:nvSpPr>
          <p:cNvPr id="5130" name="Номер слайда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91EB8EF-5681-4818-82C3-E0609E8E8B6B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-107950" y="3284538"/>
            <a:ext cx="30956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Ч.Вильсон </a:t>
            </a:r>
            <a:br>
              <a:rPr lang="ru-RU" sz="1600" b="1"/>
            </a:br>
            <a:r>
              <a:rPr lang="ru-RU" sz="1600" b="1"/>
              <a:t>1869 — 1959</a:t>
            </a:r>
            <a:br>
              <a:rPr lang="ru-RU" sz="1600" b="1"/>
            </a:br>
            <a:endParaRPr lang="ru-RU" sz="1400" b="1"/>
          </a:p>
        </p:txBody>
      </p:sp>
      <p:pic>
        <p:nvPicPr>
          <p:cNvPr id="8195" name="Picture 6" descr="Картинка 1 из 46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4581525"/>
            <a:ext cx="2519362" cy="1800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172" name="Rectangle 8"/>
          <p:cNvSpPr>
            <a:spLocks noChangeArrowheads="1"/>
          </p:cNvSpPr>
          <p:nvPr/>
        </p:nvSpPr>
        <p:spPr bwMode="auto">
          <a:xfrm>
            <a:off x="2555875" y="1412875"/>
            <a:ext cx="64436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- прибор, с помощью которого можно было видеть и фотографировать траектории заряженных частиц</a:t>
            </a:r>
            <a:r>
              <a:rPr lang="ru-RU" sz="2400" b="1"/>
              <a:t>.</a:t>
            </a:r>
          </a:p>
        </p:txBody>
      </p:sp>
      <p:pic>
        <p:nvPicPr>
          <p:cNvPr id="8197" name="Picture 11" descr="17b-i3"/>
          <p:cNvPicPr>
            <a:picLocks noChangeAspect="1" noChangeArrowheads="1"/>
          </p:cNvPicPr>
          <p:nvPr/>
        </p:nvPicPr>
        <p:blipFill>
          <a:blip r:embed="rId5"/>
          <a:srcRect r="1012" b="6471"/>
          <a:stretch>
            <a:fillRect/>
          </a:stretch>
        </p:blipFill>
        <p:spPr bwMode="auto">
          <a:xfrm>
            <a:off x="3132138" y="2636838"/>
            <a:ext cx="2533650" cy="1800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8" name="Picture 12" descr="17b-i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5963" y="2636838"/>
            <a:ext cx="2462212" cy="1800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175" name="AutoShape 12" descr="https://encrypted-tbn0.gstatic.com/images?q=tbn:ANd9GcRtdUTEgUqoEVuzHdwOdE4S1aOrE4xDwnU1tSHuHe8BPhlmog9u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6" name="AutoShape 14" descr="https://encrypted-tbn0.gstatic.com/images?q=tbn:ANd9GcRtdUTEgUqoEVuzHdwOdE4S1aOrE4xDwnU1tSHuHe8BPhlmog9u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8201" name="Picture 16" descr="http://www.nobelprize.org/nobel_prizes/physics/laureates/1927/wilson_postcar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5288" y="476250"/>
            <a:ext cx="1944687" cy="2749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178" name="TextBox 12"/>
          <p:cNvSpPr txBox="1">
            <a:spLocks noChangeArrowheads="1"/>
          </p:cNvSpPr>
          <p:nvPr/>
        </p:nvSpPr>
        <p:spPr bwMode="auto">
          <a:xfrm>
            <a:off x="3203575" y="188913"/>
            <a:ext cx="47132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solidFill>
                  <a:srgbClr val="C00000"/>
                </a:solidFill>
              </a:rPr>
              <a:t>Камера Вильсона</a:t>
            </a:r>
          </a:p>
          <a:p>
            <a:pPr algn="ctr"/>
            <a:r>
              <a:rPr lang="ru-RU" sz="4000" b="1">
                <a:solidFill>
                  <a:srgbClr val="C00000"/>
                </a:solidFill>
              </a:rPr>
              <a:t>1912 г</a:t>
            </a:r>
          </a:p>
        </p:txBody>
      </p:sp>
      <p:sp>
        <p:nvSpPr>
          <p:cNvPr id="7179" name="TextBox 14"/>
          <p:cNvSpPr txBox="1">
            <a:spLocks noChangeArrowheads="1"/>
          </p:cNvSpPr>
          <p:nvPr/>
        </p:nvSpPr>
        <p:spPr bwMode="auto">
          <a:xfrm>
            <a:off x="4500563" y="6237288"/>
            <a:ext cx="331152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поршень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003800" y="5661025"/>
            <a:ext cx="0" cy="7207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364163" y="5445125"/>
            <a:ext cx="720725" cy="2873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2" name="TextBox 27"/>
          <p:cNvSpPr txBox="1">
            <a:spLocks noChangeArrowheads="1"/>
          </p:cNvSpPr>
          <p:nvPr/>
        </p:nvSpPr>
        <p:spPr bwMode="auto">
          <a:xfrm>
            <a:off x="6084888" y="5589588"/>
            <a:ext cx="20939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/>
              <a:t>тонкое окошко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flipV="1">
            <a:off x="5292725" y="4868863"/>
            <a:ext cx="719138" cy="3603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4" name="TextBox 56"/>
          <p:cNvSpPr txBox="1">
            <a:spLocks noChangeArrowheads="1"/>
          </p:cNvSpPr>
          <p:nvPr/>
        </p:nvSpPr>
        <p:spPr bwMode="auto">
          <a:xfrm>
            <a:off x="5975350" y="4508500"/>
            <a:ext cx="31686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цилиндр</a:t>
            </a:r>
          </a:p>
          <a:p>
            <a:r>
              <a:rPr lang="ru-RU" sz="2200"/>
              <a:t>(пары воды и спирта)</a:t>
            </a:r>
          </a:p>
        </p:txBody>
      </p:sp>
      <p:sp>
        <p:nvSpPr>
          <p:cNvPr id="7185" name="Прямоугольник 64"/>
          <p:cNvSpPr>
            <a:spLocks noChangeArrowheads="1"/>
          </p:cNvSpPr>
          <p:nvPr/>
        </p:nvSpPr>
        <p:spPr bwMode="auto">
          <a:xfrm>
            <a:off x="250825" y="5445125"/>
            <a:ext cx="23764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Нобелевская премия </a:t>
            </a:r>
          </a:p>
          <a:p>
            <a:pPr algn="ctr"/>
            <a:r>
              <a:rPr lang="ru-RU" sz="2000" b="1"/>
              <a:t>1927 года</a:t>
            </a:r>
          </a:p>
        </p:txBody>
      </p:sp>
      <p:pic>
        <p:nvPicPr>
          <p:cNvPr id="8210" name="Picture 8" descr="http://2003.novayagazeta.ru/nomer/2003/01n/n01n-s04.jpg"/>
          <p:cNvPicPr>
            <a:picLocks noChangeAspect="1" noChangeArrowheads="1"/>
          </p:cNvPicPr>
          <p:nvPr/>
        </p:nvPicPr>
        <p:blipFill>
          <a:blip r:embed="rId8"/>
          <a:srcRect l="15958" r="20213"/>
          <a:stretch>
            <a:fillRect/>
          </a:stretch>
        </p:blipFill>
        <p:spPr bwMode="auto">
          <a:xfrm>
            <a:off x="755650" y="4005263"/>
            <a:ext cx="1368425" cy="1368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187" name="Номер слайда 2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A221F6E-CC4D-4B9F-9B90-43DF039EAA3F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-252413" y="3357563"/>
            <a:ext cx="3095626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Ч.Вильсон </a:t>
            </a:r>
            <a:br>
              <a:rPr lang="ru-RU" sz="1600" b="1"/>
            </a:br>
            <a:r>
              <a:rPr lang="ru-RU" sz="1600" b="1"/>
              <a:t>1869 — 1959</a:t>
            </a:r>
            <a:br>
              <a:rPr lang="ru-RU" sz="1600" b="1"/>
            </a:br>
            <a:endParaRPr lang="ru-RU" sz="1400" b="1"/>
          </a:p>
        </p:txBody>
      </p:sp>
      <p:pic>
        <p:nvPicPr>
          <p:cNvPr id="9219" name="Picture 10" descr="ris1"/>
          <p:cNvPicPr>
            <a:picLocks noChangeAspect="1" noChangeArrowheads="1"/>
          </p:cNvPicPr>
          <p:nvPr/>
        </p:nvPicPr>
        <p:blipFill>
          <a:blip r:embed="rId3"/>
          <a:srcRect l="16975"/>
          <a:stretch>
            <a:fillRect/>
          </a:stretch>
        </p:blipFill>
        <p:spPr bwMode="auto">
          <a:xfrm>
            <a:off x="6084888" y="2924175"/>
            <a:ext cx="1655762" cy="1457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196" name="AutoShape 12" descr="https://encrypted-tbn0.gstatic.com/images?q=tbn:ANd9GcRtdUTEgUqoEVuzHdwOdE4S1aOrE4xDwnU1tSHuHe8BPhlmog9u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7" name="AutoShape 14" descr="https://encrypted-tbn0.gstatic.com/images?q=tbn:ANd9GcRtdUTEgUqoEVuzHdwOdE4S1aOrE4xDwnU1tSHuHe8BPhlmog9u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9222" name="Picture 16" descr="http://www.nobelprize.org/nobel_prizes/physics/laureates/1927/wilson_postcar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981075"/>
            <a:ext cx="1689100" cy="23891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199" name="TextBox 12"/>
          <p:cNvSpPr txBox="1">
            <a:spLocks noChangeArrowheads="1"/>
          </p:cNvSpPr>
          <p:nvPr/>
        </p:nvSpPr>
        <p:spPr bwMode="auto">
          <a:xfrm>
            <a:off x="0" y="188913"/>
            <a:ext cx="9324975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500" b="1">
                <a:solidFill>
                  <a:srgbClr val="C00000"/>
                </a:solidFill>
              </a:rPr>
              <a:t>Камера Вильсона – «окно» в микромир</a:t>
            </a:r>
          </a:p>
          <a:p>
            <a:pPr algn="ctr"/>
            <a:endParaRPr lang="ru-RU" sz="4000" b="1">
              <a:solidFill>
                <a:srgbClr val="990033"/>
              </a:solidFill>
            </a:endParaRPr>
          </a:p>
        </p:txBody>
      </p:sp>
      <p:sp>
        <p:nvSpPr>
          <p:cNvPr id="8200" name="Прямоугольник 14"/>
          <p:cNvSpPr>
            <a:spLocks noChangeArrowheads="1"/>
          </p:cNvSpPr>
          <p:nvPr/>
        </p:nvSpPr>
        <p:spPr bwMode="auto">
          <a:xfrm>
            <a:off x="5003800" y="1125538"/>
            <a:ext cx="374491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- при попадании заряженной частицы происходит </a:t>
            </a:r>
            <a:r>
              <a:rPr lang="ru-RU" sz="2400">
                <a:solidFill>
                  <a:srgbClr val="990033"/>
                </a:solidFill>
              </a:rPr>
              <a:t>ионизация молекул  газа</a:t>
            </a:r>
          </a:p>
        </p:txBody>
      </p:sp>
      <p:sp>
        <p:nvSpPr>
          <p:cNvPr id="8201" name="TextBox 15"/>
          <p:cNvSpPr txBox="1">
            <a:spLocks noChangeArrowheads="1"/>
          </p:cNvSpPr>
          <p:nvPr/>
        </p:nvSpPr>
        <p:spPr bwMode="auto">
          <a:xfrm>
            <a:off x="5580063" y="4437063"/>
            <a:ext cx="3313112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- пересыщенные пары конденсируются на ионах, образуется след(трек) из капелек жидкости</a:t>
            </a:r>
          </a:p>
        </p:txBody>
      </p:sp>
      <p:pic>
        <p:nvPicPr>
          <p:cNvPr id="8202" name="Picture 40" descr="d10"/>
          <p:cNvPicPr>
            <a:picLocks noChangeAspect="1" noChangeArrowheads="1"/>
          </p:cNvPicPr>
          <p:nvPr/>
        </p:nvPicPr>
        <p:blipFill>
          <a:blip r:embed="rId5">
            <a:lum bright="-96000" contrast="-18000"/>
          </a:blip>
          <a:srcRect/>
          <a:stretch>
            <a:fillRect/>
          </a:stretch>
        </p:blipFill>
        <p:spPr bwMode="auto">
          <a:xfrm>
            <a:off x="323850" y="4292600"/>
            <a:ext cx="2720975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4" descr="http://physiclib.ru/books/item/f00/s00/z0000008/pic/000159.jpg"/>
          <p:cNvPicPr>
            <a:picLocks noChangeAspect="1" noChangeArrowheads="1"/>
          </p:cNvPicPr>
          <p:nvPr/>
        </p:nvPicPr>
        <p:blipFill>
          <a:blip r:embed="rId6"/>
          <a:srcRect l="63405" t="2545"/>
          <a:stretch>
            <a:fillRect/>
          </a:stretch>
        </p:blipFill>
        <p:spPr bwMode="auto">
          <a:xfrm>
            <a:off x="3059113" y="4292600"/>
            <a:ext cx="2087562" cy="2132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1" name="Прямая со стрелкой 20"/>
          <p:cNvCxnSpPr/>
          <p:nvPr/>
        </p:nvCxnSpPr>
        <p:spPr>
          <a:xfrm>
            <a:off x="2843213" y="1700213"/>
            <a:ext cx="0" cy="504825"/>
          </a:xfrm>
          <a:prstGeom prst="straightConnector1">
            <a:avLst/>
          </a:prstGeom>
          <a:ln w="22225">
            <a:solidFill>
              <a:srgbClr val="99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9" name="Picture 2" descr="http://demkin-nik.narod.ru/urok/jadro.files/image026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87675" y="908050"/>
            <a:ext cx="2187575" cy="2757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206" name="Номер слайда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A01172-21CD-408C-9290-BBBF802D1168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95288" y="765175"/>
            <a:ext cx="858837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/>
              <a:t>   По искривлённой магнитным полем траектории заряженной частицы определяют </a:t>
            </a:r>
            <a:r>
              <a:rPr lang="ru-RU" sz="2400" b="1">
                <a:solidFill>
                  <a:srgbClr val="C00000"/>
                </a:solidFill>
              </a:rPr>
              <a:t>знак её заряда. </a:t>
            </a:r>
            <a:r>
              <a:rPr lang="ru-RU" sz="2400" b="1"/>
              <a:t>Измерив радиус кривизны траектории, можно определить </a:t>
            </a:r>
            <a:r>
              <a:rPr lang="ru-RU" sz="2400" b="1">
                <a:solidFill>
                  <a:srgbClr val="C00000"/>
                </a:solidFill>
              </a:rPr>
              <a:t>удельный заряд частицы.</a:t>
            </a:r>
          </a:p>
        </p:txBody>
      </p:sp>
      <p:sp>
        <p:nvSpPr>
          <p:cNvPr id="9219" name="Rectangle 9"/>
          <p:cNvSpPr>
            <a:spLocks noChangeArrowheads="1"/>
          </p:cNvSpPr>
          <p:nvPr/>
        </p:nvSpPr>
        <p:spPr bwMode="auto">
          <a:xfrm>
            <a:off x="269875" y="544195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600" b="1">
              <a:latin typeface="Times New Roman" pitchFamily="18" charset="0"/>
            </a:endParaRPr>
          </a:p>
          <a:p>
            <a:pPr eaLnBrk="0" hangingPunct="0"/>
            <a:endParaRPr lang="ru-RU" sz="1600" b="1">
              <a:latin typeface="Times New Roman" pitchFamily="18" charset="0"/>
            </a:endParaRPr>
          </a:p>
        </p:txBody>
      </p:sp>
      <p:pic>
        <p:nvPicPr>
          <p:cNvPr id="13317" name="Picture 15" descr="Картинка 11 из 46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755650" y="2492375"/>
            <a:ext cx="2232025" cy="2747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21" name="Прямоугольник 6"/>
          <p:cNvSpPr>
            <a:spLocks noChangeArrowheads="1"/>
          </p:cNvSpPr>
          <p:nvPr/>
        </p:nvSpPr>
        <p:spPr bwMode="auto">
          <a:xfrm>
            <a:off x="306388" y="188913"/>
            <a:ext cx="8493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C00000"/>
                </a:solidFill>
              </a:rPr>
              <a:t>Камера Вильсона в магнитном поле</a:t>
            </a:r>
          </a:p>
        </p:txBody>
      </p:sp>
      <p:pic>
        <p:nvPicPr>
          <p:cNvPr id="13321" name="Picture 9" descr="http://images1.wikia.nocookie.net/__cb20100531123155/p57/ru/images/c/c6/100531-%D1%82%D1%80%D0%B5%D0%BA%D0%B8-%D0%BA%D0%B0%D0%BC%D0%B5%D1%80%D0%B0-%D0%92%D0%B8%D0%BB%D1%8C%D1%81%D0%BE%D0%BD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3938" y="2492375"/>
            <a:ext cx="2303462" cy="27225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23" name="Picture 11" descr="Рис.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56325" y="2492375"/>
            <a:ext cx="2128838" cy="2736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24" name="Прямоугольник 9"/>
          <p:cNvSpPr>
            <a:spLocks noChangeArrowheads="1"/>
          </p:cNvSpPr>
          <p:nvPr/>
        </p:nvSpPr>
        <p:spPr bwMode="auto">
          <a:xfrm>
            <a:off x="179388" y="5373688"/>
            <a:ext cx="88201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Камера Вильсона работает в циклическом режиме, т.к. необходимо очищать рабочий объём камеры от ионов (с помощью электрического поля). Полное время цикла обычно </a:t>
            </a:r>
            <a:r>
              <a:rPr lang="ru-RU" sz="2000" u="sng"/>
              <a:t>&gt;</a:t>
            </a:r>
            <a:r>
              <a:rPr lang="ru-RU" sz="2000"/>
              <a:t> 1 мин. </a:t>
            </a:r>
          </a:p>
          <a:p>
            <a:endParaRPr lang="ru-RU" b="1"/>
          </a:p>
        </p:txBody>
      </p:sp>
      <p:sp>
        <p:nvSpPr>
          <p:cNvPr id="9225" name="Номер слайда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EE3DBC-4820-4478-B3A9-EA527B126301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 descr="96703533"/>
          <p:cNvPicPr>
            <a:picLocks noChangeAspect="1" noChangeArrowheads="1"/>
          </p:cNvPicPr>
          <p:nvPr/>
        </p:nvPicPr>
        <p:blipFill>
          <a:blip r:embed="rId3">
            <a:lum bright="24000" contrast="24000"/>
          </a:blip>
          <a:srcRect r="4652" b="6752"/>
          <a:stretch>
            <a:fillRect/>
          </a:stretch>
        </p:blipFill>
        <p:spPr bwMode="auto">
          <a:xfrm>
            <a:off x="2916238" y="1484313"/>
            <a:ext cx="2905125" cy="3673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2916238" y="5300663"/>
            <a:ext cx="30241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/>
              <a:t>Глейзер около пузырьковой камеры</a:t>
            </a:r>
          </a:p>
        </p:txBody>
      </p:sp>
      <p:sp>
        <p:nvSpPr>
          <p:cNvPr id="13316" name="Прямоугольник 4"/>
          <p:cNvSpPr>
            <a:spLocks noChangeArrowheads="1"/>
          </p:cNvSpPr>
          <p:nvPr/>
        </p:nvSpPr>
        <p:spPr bwMode="auto">
          <a:xfrm>
            <a:off x="508000" y="115888"/>
            <a:ext cx="82375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solidFill>
                  <a:srgbClr val="C00000"/>
                </a:solidFill>
              </a:rPr>
              <a:t>Пузырьковая камера Д.Глейзер</a:t>
            </a:r>
          </a:p>
          <a:p>
            <a:pPr algn="ctr"/>
            <a:r>
              <a:rPr lang="ru-RU" sz="4000" b="1">
                <a:solidFill>
                  <a:srgbClr val="C00000"/>
                </a:solidFill>
              </a:rPr>
              <a:t> 1952 г.</a:t>
            </a:r>
          </a:p>
        </p:txBody>
      </p:sp>
      <p:sp>
        <p:nvSpPr>
          <p:cNvPr id="13317" name="Прямоугольник 5"/>
          <p:cNvSpPr>
            <a:spLocks noChangeArrowheads="1"/>
          </p:cNvSpPr>
          <p:nvPr/>
        </p:nvSpPr>
        <p:spPr bwMode="auto">
          <a:xfrm>
            <a:off x="395288" y="5876925"/>
            <a:ext cx="24479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/>
              <a:t>Нобелевская премия 1960 г.</a:t>
            </a:r>
          </a:p>
        </p:txBody>
      </p:sp>
      <p:pic>
        <p:nvPicPr>
          <p:cNvPr id="14342" name="Picture 2" descr="File:BubbleChamber-fn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1484313"/>
            <a:ext cx="2754312" cy="3673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319" name="Прямоугольник 8"/>
          <p:cNvSpPr>
            <a:spLocks noChangeArrowheads="1"/>
          </p:cNvSpPr>
          <p:nvPr/>
        </p:nvSpPr>
        <p:spPr bwMode="auto">
          <a:xfrm>
            <a:off x="5940425" y="5157788"/>
            <a:ext cx="28606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/>
              <a:t>Старая </a:t>
            </a:r>
          </a:p>
          <a:p>
            <a:pPr algn="ctr"/>
            <a:r>
              <a:rPr lang="ru-RU" sz="2200"/>
              <a:t>пузырьковая камера Лаборатории </a:t>
            </a:r>
          </a:p>
          <a:p>
            <a:pPr algn="ctr"/>
            <a:r>
              <a:rPr lang="ru-RU" sz="2200"/>
              <a:t>им. Э. Ферми</a:t>
            </a:r>
          </a:p>
        </p:txBody>
      </p:sp>
      <p:pic>
        <p:nvPicPr>
          <p:cNvPr id="14344" name="Picture 6" descr="http://pics.utro.ru/utro_photos/2013/03/05/209bi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1484313"/>
            <a:ext cx="2376487" cy="23764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321" name="Прямоугольник 11"/>
          <p:cNvSpPr>
            <a:spLocks noChangeArrowheads="1"/>
          </p:cNvSpPr>
          <p:nvPr/>
        </p:nvSpPr>
        <p:spPr bwMode="auto">
          <a:xfrm>
            <a:off x="323850" y="3933825"/>
            <a:ext cx="24606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200"/>
              <a:t>Дональд Глейзер</a:t>
            </a:r>
          </a:p>
          <a:p>
            <a:pPr algn="ctr"/>
            <a:r>
              <a:rPr lang="ru-RU" sz="2200"/>
              <a:t>1926 - 2013</a:t>
            </a:r>
            <a:r>
              <a:rPr lang="ru-RU" sz="2400"/>
              <a:t> </a:t>
            </a:r>
          </a:p>
        </p:txBody>
      </p:sp>
      <p:pic>
        <p:nvPicPr>
          <p:cNvPr id="14346" name="Picture 8" descr="http://2003.novayagazeta.ru/nomer/2003/01n/n01n-s04.jpg"/>
          <p:cNvPicPr>
            <a:picLocks noChangeAspect="1" noChangeArrowheads="1"/>
          </p:cNvPicPr>
          <p:nvPr/>
        </p:nvPicPr>
        <p:blipFill>
          <a:blip r:embed="rId6"/>
          <a:srcRect l="15958" r="20213"/>
          <a:stretch>
            <a:fillRect/>
          </a:stretch>
        </p:blipFill>
        <p:spPr bwMode="auto">
          <a:xfrm>
            <a:off x="1042988" y="4724400"/>
            <a:ext cx="1225550" cy="1223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323" name="Номер слайда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FE55B0-7893-42EB-9C49-8EC818349F38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ska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938213"/>
            <a:ext cx="5905500" cy="4141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250825" y="5157788"/>
            <a:ext cx="84978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/>
              <a:t>Институт физики высоких энергий Государственного комитета по использованию атомной энергии СССР (пос. Протвино близ г. Серпухова): общий вид пузырьковой камеры СКАТ  на монтажной площадке перед закаткой в магнит. 1976 г.</a:t>
            </a:r>
          </a:p>
        </p:txBody>
      </p:sp>
      <p:sp>
        <p:nvSpPr>
          <p:cNvPr id="14340" name="Прямоугольник 5"/>
          <p:cNvSpPr>
            <a:spLocks noChangeArrowheads="1"/>
          </p:cNvSpPr>
          <p:nvPr/>
        </p:nvSpPr>
        <p:spPr bwMode="auto">
          <a:xfrm>
            <a:off x="827088" y="188913"/>
            <a:ext cx="71834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C00000"/>
                </a:solidFill>
              </a:rPr>
              <a:t>Пузырьковая камера  СКАТ</a:t>
            </a:r>
            <a:endParaRPr lang="ru-RU" sz="4000">
              <a:solidFill>
                <a:srgbClr val="C00000"/>
              </a:solidFill>
            </a:endParaRPr>
          </a:p>
        </p:txBody>
      </p:sp>
      <p:sp>
        <p:nvSpPr>
          <p:cNvPr id="14341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80F716-A84B-481F-9D56-07495407C83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5"/>
          <p:cNvSpPr>
            <a:spLocks noChangeArrowheads="1"/>
          </p:cNvSpPr>
          <p:nvPr/>
        </p:nvSpPr>
        <p:spPr bwMode="auto">
          <a:xfrm>
            <a:off x="1908175" y="188913"/>
            <a:ext cx="584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C00000"/>
                </a:solidFill>
              </a:rPr>
              <a:t>Пузырьковая камера  </a:t>
            </a:r>
            <a:endParaRPr lang="ru-RU" sz="4000">
              <a:solidFill>
                <a:srgbClr val="C00000"/>
              </a:solidFill>
            </a:endParaRPr>
          </a:p>
        </p:txBody>
      </p:sp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4391025" y="1052513"/>
            <a:ext cx="4752975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cs typeface="Arial" charset="0"/>
              </a:rPr>
              <a:t>- Рабочий объем заполнен </a:t>
            </a:r>
            <a:r>
              <a:rPr lang="ru-RU" sz="2400">
                <a:solidFill>
                  <a:srgbClr val="C00000"/>
                </a:solidFill>
                <a:cs typeface="Arial" charset="0"/>
              </a:rPr>
              <a:t>жидким водородом или пропаном</a:t>
            </a:r>
            <a:r>
              <a:rPr lang="ru-RU" sz="2400">
                <a:cs typeface="Arial" charset="0"/>
              </a:rPr>
              <a:t>, находящимся под высоким давлением. </a:t>
            </a:r>
          </a:p>
          <a:p>
            <a:r>
              <a:rPr lang="ru-RU" sz="2400">
                <a:cs typeface="Arial" charset="0"/>
              </a:rPr>
              <a:t>- В перегретое состояние жидкость переводят резко уменьшая давление. </a:t>
            </a:r>
          </a:p>
          <a:p>
            <a:r>
              <a:rPr lang="ru-RU" sz="2400">
                <a:cs typeface="Arial" charset="0"/>
              </a:rPr>
              <a:t>- Заряженная частица образует на своем пути цепочку ионов, что приводит к закипанию жидкости. </a:t>
            </a:r>
          </a:p>
          <a:p>
            <a:r>
              <a:rPr lang="ru-RU" sz="2400">
                <a:cs typeface="Arial" charset="0"/>
              </a:rPr>
              <a:t>- Вдоль траектории частицы появляются пузырьки пара (трек).</a:t>
            </a:r>
            <a:endParaRPr lang="ru-RU" sz="2400"/>
          </a:p>
        </p:txBody>
      </p:sp>
      <p:pic>
        <p:nvPicPr>
          <p:cNvPr id="16388" name="Picture 5" descr="http://upload.wikimedia.org/wikipedia/commons/7/76/Liquid_hydrogen_bubblechamber.jpg?uselang=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981075"/>
            <a:ext cx="3743325" cy="2740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89" name="Picture 2" descr="http://fatyf.narod.ru/Vilson-camera.files/image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860800"/>
            <a:ext cx="3743325" cy="271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36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9FF40C8-5D0B-429D-A850-434C90D8236F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lib.znate.ru/pars_docs/refs/184/183234/183234_html_15db0ff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3068638"/>
            <a:ext cx="4967288" cy="2178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411" name="Прямоугольник 5"/>
          <p:cNvSpPr>
            <a:spLocks noChangeArrowheads="1"/>
          </p:cNvSpPr>
          <p:nvPr/>
        </p:nvSpPr>
        <p:spPr bwMode="auto">
          <a:xfrm>
            <a:off x="107950" y="115888"/>
            <a:ext cx="9144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>
                <a:solidFill>
                  <a:srgbClr val="C00000"/>
                </a:solidFill>
                <a:cs typeface="Arial" charset="0"/>
              </a:rPr>
              <a:t>Метод толстослойных фотоэмульсий</a:t>
            </a:r>
            <a:endParaRPr lang="ru-RU" sz="3600">
              <a:solidFill>
                <a:srgbClr val="C00000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ru-RU" sz="2400" b="1">
                <a:solidFill>
                  <a:srgbClr val="C00000"/>
                </a:solidFill>
              </a:rPr>
              <a:t>Мысовский Л.В., Жданов А.П ,1928 г</a:t>
            </a:r>
            <a:endParaRPr lang="ru-RU" sz="2400" b="1">
              <a:solidFill>
                <a:srgbClr val="C00000"/>
              </a:solidFill>
              <a:cs typeface="Arial" charset="0"/>
            </a:endParaRPr>
          </a:p>
          <a:p>
            <a:endParaRPr lang="ru-RU" sz="3600" b="1">
              <a:solidFill>
                <a:srgbClr val="990033"/>
              </a:solidFill>
              <a:cs typeface="Arial" charset="0"/>
            </a:endParaRPr>
          </a:p>
        </p:txBody>
      </p:sp>
      <p:sp>
        <p:nvSpPr>
          <p:cNvPr id="17412" name="Прямоугольник 7"/>
          <p:cNvSpPr>
            <a:spLocks noChangeArrowheads="1"/>
          </p:cNvSpPr>
          <p:nvPr/>
        </p:nvSpPr>
        <p:spPr bwMode="auto">
          <a:xfrm>
            <a:off x="250825" y="1196975"/>
            <a:ext cx="903605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cs typeface="Arial" charset="0"/>
              </a:rPr>
              <a:t>- Фотоэмульсии имеют толщину 600-1200мкм. </a:t>
            </a:r>
          </a:p>
          <a:p>
            <a:r>
              <a:rPr lang="ru-RU" sz="2400">
                <a:cs typeface="Arial" charset="0"/>
              </a:rPr>
              <a:t>- Частицы, попадая в слой фотоэмульсии, вызывают</a:t>
            </a:r>
          </a:p>
          <a:p>
            <a:r>
              <a:rPr lang="ru-RU" sz="2400">
                <a:cs typeface="Arial" charset="0"/>
              </a:rPr>
              <a:t>   ионизацию молекул А</a:t>
            </a:r>
            <a:r>
              <a:rPr lang="en-US" sz="2400">
                <a:cs typeface="Arial" charset="0"/>
              </a:rPr>
              <a:t>gBr</a:t>
            </a:r>
            <a:r>
              <a:rPr lang="ru-RU" sz="2400">
                <a:cs typeface="Arial" charset="0"/>
              </a:rPr>
              <a:t>, приводящую к почернению зерен. </a:t>
            </a:r>
          </a:p>
          <a:p>
            <a:r>
              <a:rPr lang="ru-RU" sz="2400">
                <a:cs typeface="Arial" charset="0"/>
              </a:rPr>
              <a:t>- После химической обработки треки частиц становятся</a:t>
            </a:r>
          </a:p>
          <a:p>
            <a:r>
              <a:rPr lang="ru-RU" sz="2400">
                <a:cs typeface="Arial" charset="0"/>
              </a:rPr>
              <a:t>  видимыми.</a:t>
            </a:r>
            <a:endParaRPr lang="ru-RU" sz="2400"/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>
            <a:lum bright="10000" contrast="10000"/>
          </a:blip>
          <a:srcRect l="35443" t="26579" r="35625" b="23958"/>
          <a:stretch>
            <a:fillRect/>
          </a:stretch>
        </p:blipFill>
        <p:spPr bwMode="auto">
          <a:xfrm>
            <a:off x="684213" y="3068638"/>
            <a:ext cx="2519362" cy="3448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41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F34C32-CE19-43E9-BEC0-E0A9918022A3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417</Words>
  <Application>Microsoft Office PowerPoint</Application>
  <PresentationFormat>Экран (4:3)</PresentationFormat>
  <Paragraphs>70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Родители</dc:creator>
  <cp:lastModifiedBy>Admin</cp:lastModifiedBy>
  <cp:revision>95</cp:revision>
  <dcterms:created xsi:type="dcterms:W3CDTF">2008-02-28T22:16:28Z</dcterms:created>
  <dcterms:modified xsi:type="dcterms:W3CDTF">2016-09-29T19:56:50Z</dcterms:modified>
</cp:coreProperties>
</file>